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2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7931" y="185928"/>
            <a:ext cx="1104900" cy="1104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795" y="403478"/>
            <a:ext cx="10356409" cy="67754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35273" y="2383916"/>
            <a:ext cx="5521452" cy="17539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my.deps.mil/army/cmds/imcom_G3/cop/SitePages/SFL/2.aspx" TargetMode="External"/><Relationship Id="rId2" Type="http://schemas.openxmlformats.org/officeDocument/2006/relationships/hyperlink" Target="http://connect.dodskillbridge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49fss.fsme@us.af.m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onnect.dodskillbridg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aa-vetseducation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eta.gov/oa/stateagencies.cfm" TargetMode="External"/><Relationship Id="rId2" Type="http://schemas.openxmlformats.org/officeDocument/2006/relationships/hyperlink" Target="http://tinyurl.com/In4r9j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61915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Ca</a:t>
            </a:r>
            <a:r>
              <a:rPr sz="4400" spc="-65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eer</a:t>
            </a:r>
            <a:r>
              <a:rPr sz="4400" spc="10" dirty="0">
                <a:latin typeface="Cambria"/>
                <a:cs typeface="Cambria"/>
              </a:rPr>
              <a:t> </a:t>
            </a:r>
            <a:r>
              <a:rPr sz="4400" spc="0" dirty="0">
                <a:latin typeface="Cambria"/>
                <a:cs typeface="Cambria"/>
              </a:rPr>
              <a:t>Skills</a:t>
            </a:r>
            <a:r>
              <a:rPr sz="4400" spc="5" dirty="0">
                <a:latin typeface="Cambria"/>
                <a:cs typeface="Cambria"/>
              </a:rPr>
              <a:t> </a:t>
            </a:r>
            <a:r>
              <a:rPr sz="4400" spc="0" dirty="0">
                <a:latin typeface="Cambria"/>
                <a:cs typeface="Cambria"/>
              </a:rPr>
              <a:t>P</a:t>
            </a:r>
            <a:r>
              <a:rPr sz="4400" spc="-65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og</a:t>
            </a:r>
            <a:r>
              <a:rPr sz="4400" spc="-75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am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54479" y="2106421"/>
            <a:ext cx="7976870" cy="1607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" algn="ctr">
              <a:lnSpc>
                <a:spcPct val="100000"/>
              </a:lnSpc>
            </a:pPr>
            <a:r>
              <a:rPr sz="3600" b="1" dirty="0">
                <a:latin typeface="Calibri"/>
                <a:cs typeface="Calibri"/>
              </a:rPr>
              <a:t>Holloman</a:t>
            </a:r>
            <a:r>
              <a:rPr sz="3600" b="1" spc="5" dirty="0">
                <a:latin typeface="Calibri"/>
                <a:cs typeface="Calibri"/>
              </a:rPr>
              <a:t> A</a:t>
            </a:r>
            <a:r>
              <a:rPr sz="3600" b="1" spc="0" dirty="0">
                <a:latin typeface="Calibri"/>
                <a:cs typeface="Calibri"/>
              </a:rPr>
              <a:t>FB</a:t>
            </a:r>
            <a:endParaRPr sz="36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0" algn="ctr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sig</a:t>
            </a:r>
            <a:r>
              <a:rPr sz="2800" spc="-50" dirty="0">
                <a:latin typeface="Calibri"/>
                <a:cs typeface="Calibri"/>
              </a:rPr>
              <a:t>h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-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du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fice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9"/>
              </a:spcBef>
            </a:pPr>
            <a:endParaRPr sz="650"/>
          </a:p>
          <a:p>
            <a:pPr algn="ctr">
              <a:lnSpc>
                <a:spcPct val="100000"/>
              </a:lnSpc>
            </a:pPr>
            <a:r>
              <a:rPr sz="2800" u="heavy" spc="-15" dirty="0">
                <a:latin typeface="Calibri"/>
                <a:cs typeface="Calibri"/>
              </a:rPr>
              <a:t>CSP</a:t>
            </a:r>
            <a:r>
              <a:rPr sz="2800" u="heavy" spc="-5" dirty="0">
                <a:latin typeface="Calibri"/>
                <a:cs typeface="Calibri"/>
              </a:rPr>
              <a:t> </a:t>
            </a:r>
            <a:r>
              <a:rPr sz="2800" u="heavy" spc="-15" dirty="0">
                <a:latin typeface="Calibri"/>
                <a:cs typeface="Calibri"/>
              </a:rPr>
              <a:t>P</a:t>
            </a:r>
            <a:r>
              <a:rPr sz="2800" u="heavy" spc="-70" dirty="0">
                <a:latin typeface="Calibri"/>
                <a:cs typeface="Calibri"/>
              </a:rPr>
              <a:t>r</a:t>
            </a:r>
            <a:r>
              <a:rPr sz="2800" u="heavy" spc="-15" dirty="0">
                <a:latin typeface="Calibri"/>
                <a:cs typeface="Calibri"/>
              </a:rPr>
              <a:t>og</a:t>
            </a:r>
            <a:r>
              <a:rPr sz="2800" u="heavy" spc="-75" dirty="0">
                <a:latin typeface="Calibri"/>
                <a:cs typeface="Calibri"/>
              </a:rPr>
              <a:t>r</a:t>
            </a:r>
            <a:r>
              <a:rPr sz="2800" u="heavy" spc="-20" dirty="0">
                <a:latin typeface="Calibri"/>
                <a:cs typeface="Calibri"/>
              </a:rPr>
              <a:t>am</a:t>
            </a:r>
            <a:r>
              <a:rPr sz="2800" u="heavy" spc="0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Mana</a:t>
            </a:r>
            <a:r>
              <a:rPr sz="2800" u="heavy" spc="-45" dirty="0">
                <a:latin typeface="Calibri"/>
                <a:cs typeface="Calibri"/>
              </a:rPr>
              <a:t>g</a:t>
            </a:r>
            <a:r>
              <a:rPr sz="2800" u="heavy" spc="-15" dirty="0">
                <a:latin typeface="Calibri"/>
                <a:cs typeface="Calibri"/>
              </a:rPr>
              <a:t>er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 </a:t>
            </a:r>
            <a:r>
              <a:rPr sz="2800" b="1" i="1" spc="-20" dirty="0">
                <a:latin typeface="Calibri"/>
                <a:cs typeface="Calibri"/>
              </a:rPr>
              <a:t>Kimb</a:t>
            </a:r>
            <a:r>
              <a:rPr sz="2800" b="1" i="1" spc="-30" dirty="0">
                <a:latin typeface="Calibri"/>
                <a:cs typeface="Calibri"/>
              </a:rPr>
              <a:t>e</a:t>
            </a:r>
            <a:r>
              <a:rPr sz="2800" b="1" i="1" spc="-10" dirty="0">
                <a:latin typeface="Calibri"/>
                <a:cs typeface="Calibri"/>
              </a:rPr>
              <a:t>rly</a:t>
            </a:r>
            <a:r>
              <a:rPr sz="2800" b="1" i="1" spc="35" dirty="0">
                <a:latin typeface="Calibri"/>
                <a:cs typeface="Calibri"/>
              </a:rPr>
              <a:t> </a:t>
            </a:r>
            <a:r>
              <a:rPr sz="2800" b="1" i="1" spc="-15" dirty="0">
                <a:latin typeface="Calibri"/>
                <a:cs typeface="Calibri"/>
              </a:rPr>
              <a:t>Lawhorn</a:t>
            </a:r>
            <a:r>
              <a:rPr sz="2800" b="1" i="1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572</a:t>
            </a:r>
            <a:r>
              <a:rPr sz="2800" spc="-15" dirty="0">
                <a:latin typeface="Calibri"/>
                <a:cs typeface="Calibri"/>
              </a:rPr>
              <a:t>-3971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60832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On-the-Job</a:t>
            </a:r>
            <a:r>
              <a:rPr sz="4400" spc="-25" dirty="0">
                <a:latin typeface="Cambria"/>
                <a:cs typeface="Cambria"/>
              </a:rPr>
              <a:t> </a:t>
            </a:r>
            <a:r>
              <a:rPr sz="4400" spc="-150" dirty="0">
                <a:latin typeface="Cambria"/>
                <a:cs typeface="Cambria"/>
              </a:rPr>
              <a:t>T</a:t>
            </a:r>
            <a:r>
              <a:rPr sz="4400" spc="-9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aining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13661"/>
            <a:ext cx="10984230" cy="2588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6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JT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 job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sk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lear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 </a:t>
            </a:r>
            <a:r>
              <a:rPr sz="2800" spc="-15" dirty="0">
                <a:latin typeface="Calibri"/>
                <a:cs typeface="Calibri"/>
              </a:rPr>
              <a:t>a 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 of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ork whi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ormi</a:t>
            </a:r>
            <a:r>
              <a:rPr sz="2800" spc="-15" dirty="0">
                <a:latin typeface="Calibri"/>
                <a:cs typeface="Calibri"/>
              </a:rPr>
              <a:t>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tual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job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spcBef>
                <a:spcPts val="78"/>
              </a:spcBef>
              <a:buFont typeface="Arial"/>
              <a:buChar char="•"/>
            </a:pPr>
            <a:endParaRPr sz="1000"/>
          </a:p>
          <a:p>
            <a:pPr marL="241300" marR="12700" indent="-228600">
              <a:lnSpc>
                <a:spcPts val="302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6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JT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 </a:t>
            </a:r>
            <a:r>
              <a:rPr sz="2800" spc="-20" dirty="0">
                <a:latin typeface="Calibri"/>
                <a:cs typeface="Calibri"/>
              </a:rPr>
              <a:t>mu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cri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(e</a:t>
            </a:r>
            <a:r>
              <a:rPr sz="2800" spc="15" dirty="0">
                <a:latin typeface="Calibri"/>
                <a:cs typeface="Calibri"/>
              </a:rPr>
              <a:t>.</a:t>
            </a:r>
            <a:r>
              <a:rPr sz="2800" spc="-10" dirty="0">
                <a:latin typeface="Calibri"/>
                <a:cs typeface="Calibri"/>
              </a:rPr>
              <a:t>g.,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 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70" dirty="0">
                <a:latin typeface="Calibri"/>
                <a:cs typeface="Calibri"/>
              </a:rPr>
              <a:t>V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ans’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Admi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ogni</a:t>
            </a:r>
            <a:r>
              <a:rPr sz="2800" spc="-8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ency)</a:t>
            </a:r>
            <a:endParaRPr sz="2800">
              <a:latin typeface="Calibri"/>
              <a:cs typeface="Calibri"/>
            </a:endParaRPr>
          </a:p>
          <a:p>
            <a:pPr marL="698500" marR="292100" lvl="1" indent="-228600" algn="ctr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45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JT 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aining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ams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also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be acc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edi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0" dirty="0">
                <a:latin typeface="Calibri"/>
                <a:cs typeface="Calibri"/>
              </a:rPr>
              <a:t>y the Council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Occup</a:t>
            </a:r>
            <a:r>
              <a:rPr sz="2400" spc="-30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nal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595"/>
              </a:lnSpc>
            </a:pP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du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OE)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80339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Job S</a:t>
            </a:r>
            <a:r>
              <a:rPr sz="4400" spc="10" dirty="0">
                <a:latin typeface="Cambria"/>
                <a:cs typeface="Cambria"/>
              </a:rPr>
              <a:t>h</a:t>
            </a:r>
            <a:r>
              <a:rPr sz="4400" spc="0" dirty="0">
                <a:latin typeface="Cambria"/>
                <a:cs typeface="Cambria"/>
              </a:rPr>
              <a:t>ad</a:t>
            </a:r>
            <a:r>
              <a:rPr sz="4400" spc="-25" dirty="0">
                <a:latin typeface="Cambria"/>
                <a:cs typeface="Cambria"/>
              </a:rPr>
              <a:t>o</a:t>
            </a:r>
            <a:r>
              <a:rPr sz="4400" spc="0" dirty="0">
                <a:latin typeface="Cambria"/>
                <a:cs typeface="Cambria"/>
              </a:rPr>
              <a:t>wing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56333"/>
            <a:ext cx="11109325" cy="1695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0000"/>
              </a:lnSpc>
            </a:pPr>
            <a:r>
              <a:rPr sz="2800" spc="-15" dirty="0">
                <a:latin typeface="Calibri"/>
                <a:cs typeface="Calibri"/>
              </a:rPr>
              <a:t>Job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Shad</a:t>
            </a:r>
            <a:r>
              <a:rPr sz="2800" spc="-3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wing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type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JT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ork </a:t>
            </a:r>
            <a:r>
              <a:rPr sz="2800" spc="-6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xper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ence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no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mal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ormed</a:t>
            </a:r>
            <a:r>
              <a:rPr sz="2800" spc="-10" dirty="0">
                <a:latin typeface="Calibri"/>
                <a:cs typeface="Calibri"/>
              </a:rPr>
              <a:t> in </a:t>
            </a:r>
            <a:r>
              <a:rPr sz="2800" spc="-15" dirty="0">
                <a:latin typeface="Calibri"/>
                <a:cs typeface="Calibri"/>
              </a:rPr>
              <a:t>one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229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whe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 in</a:t>
            </a:r>
            <a:r>
              <a:rPr sz="2800" spc="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uals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arn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about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job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 o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se</a:t>
            </a:r>
            <a:r>
              <a:rPr sz="2800" spc="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-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o-d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 acti</a:t>
            </a:r>
            <a:r>
              <a:rPr sz="2800" spc="-2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someone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 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cur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ork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ce.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2975610">
              <a:lnSpc>
                <a:spcPct val="100000"/>
              </a:lnSpc>
            </a:pPr>
            <a:r>
              <a:rPr sz="2800" spc="-1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Job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shad</a:t>
            </a:r>
            <a:r>
              <a:rPr sz="2800" spc="-3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wing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ncl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1850" y="3619500"/>
          <a:ext cx="10534650" cy="2168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24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au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lo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ees 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oo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s,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4616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ical p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essi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sical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occ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al t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adi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gi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21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Man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ring</a:t>
                      </a:r>
                      <a:r>
                        <a:rPr sz="16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mac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ine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s,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ool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die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ma</a:t>
                      </a:r>
                      <a:r>
                        <a:rPr sz="1600" b="1" spc="-45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Sk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ades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arpe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s,</a:t>
                      </a:r>
                      <a:r>
                        <a:rPr sz="16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s,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Mana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eme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vis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ep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ene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bu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siness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ow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n 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tr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eac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sel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4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vis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t,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oad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63500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ceme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ol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offi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isp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600" b="1" spc="-1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ecti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07009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Sample</a:t>
            </a:r>
            <a:r>
              <a:rPr sz="4400" spc="10" dirty="0">
                <a:latin typeface="Cambria"/>
                <a:cs typeface="Cambria"/>
              </a:rPr>
              <a:t> </a:t>
            </a:r>
            <a:r>
              <a:rPr sz="4400" spc="-50" dirty="0">
                <a:latin typeface="Cambria"/>
                <a:cs typeface="Cambria"/>
              </a:rPr>
              <a:t>f</a:t>
            </a:r>
            <a:r>
              <a:rPr sz="4400" spc="0" dirty="0">
                <a:latin typeface="Cambria"/>
                <a:cs typeface="Cambria"/>
              </a:rPr>
              <a:t>orms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9567" y="2553009"/>
            <a:ext cx="2471420" cy="1051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1290">
              <a:lnSpc>
                <a:spcPct val="119600"/>
              </a:lnSpc>
            </a:pPr>
            <a:r>
              <a:rPr sz="2800" spc="-20" dirty="0">
                <a:latin typeface="Calibri"/>
                <a:cs typeface="Calibri"/>
              </a:rPr>
              <a:t>App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 CSP </a:t>
            </a: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articip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96000" y="1417281"/>
            <a:ext cx="4304390" cy="472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58385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Sample</a:t>
            </a:r>
            <a:r>
              <a:rPr sz="4400" spc="15" dirty="0">
                <a:latin typeface="Cambria"/>
                <a:cs typeface="Cambria"/>
              </a:rPr>
              <a:t> </a:t>
            </a:r>
            <a:r>
              <a:rPr sz="4400" spc="-170" dirty="0">
                <a:latin typeface="Cambria"/>
                <a:cs typeface="Cambria"/>
              </a:rPr>
              <a:t>F</a:t>
            </a:r>
            <a:r>
              <a:rPr sz="4400" spc="0" dirty="0">
                <a:latin typeface="Cambria"/>
                <a:cs typeface="Cambria"/>
              </a:rPr>
              <a:t>orms (Cont’d)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9567" y="2553009"/>
            <a:ext cx="1854200" cy="1051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1290">
              <a:lnSpc>
                <a:spcPct val="119600"/>
              </a:lnSpc>
            </a:pPr>
            <a:r>
              <a:rPr sz="2800" spc="-20" dirty="0">
                <a:latin typeface="Calibri"/>
                <a:cs typeface="Calibri"/>
              </a:rPr>
              <a:t>Memo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articip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96000" y="1461700"/>
            <a:ext cx="3884901" cy="46814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58385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Sample</a:t>
            </a:r>
            <a:r>
              <a:rPr sz="4400" spc="15" dirty="0">
                <a:latin typeface="Cambria"/>
                <a:cs typeface="Cambria"/>
              </a:rPr>
              <a:t> </a:t>
            </a:r>
            <a:r>
              <a:rPr sz="4400" spc="-170" dirty="0">
                <a:latin typeface="Cambria"/>
                <a:cs typeface="Cambria"/>
              </a:rPr>
              <a:t>F</a:t>
            </a:r>
            <a:r>
              <a:rPr sz="4400" spc="0" dirty="0">
                <a:latin typeface="Cambria"/>
                <a:cs typeface="Cambria"/>
              </a:rPr>
              <a:t>orms (Cont’d)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9567" y="2553009"/>
            <a:ext cx="2533015" cy="1051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1290">
              <a:lnSpc>
                <a:spcPct val="119600"/>
              </a:lnSpc>
            </a:pPr>
            <a:r>
              <a:rPr sz="2800" spc="-15" dirty="0">
                <a:latin typeface="Calibri"/>
                <a:cs typeface="Calibri"/>
              </a:rPr>
              <a:t>CSP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 M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cs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11367" y="1534758"/>
            <a:ext cx="5066574" cy="43373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902575">
              <a:lnSpc>
                <a:spcPct val="100000"/>
              </a:lnSpc>
            </a:pPr>
            <a:r>
              <a:rPr sz="4400" spc="-85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esou</a:t>
            </a:r>
            <a:r>
              <a:rPr sz="4400" spc="-5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ces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13661"/>
            <a:ext cx="10661015" cy="2385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u="heavy" spc="-4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tp</a:t>
            </a:r>
            <a:r>
              <a:rPr sz="2800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: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2800" u="heavy" spc="-6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onnect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d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dskillb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id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g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e.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m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2800" spc="8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alogs 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ams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2"/>
              </a:spcBef>
              <a:buFont typeface="Arial"/>
              <a:buChar char="•"/>
            </a:pPr>
            <a:endParaRPr sz="6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u="heavy" spc="-3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4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s:/</a:t>
            </a:r>
            <a:r>
              <a:rPr sz="2800" u="heavy" spc="-7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ar</a:t>
            </a:r>
            <a:r>
              <a:rPr sz="2800" u="heavy" spc="-8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800" u="heavy" spc="-204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.de</a:t>
            </a:r>
            <a:r>
              <a:rPr sz="2800" u="heavy" spc="-3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800" u="heavy" spc="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800" u="heavy" spc="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800" u="heavy" spc="-2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2800" u="heavy" spc="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l</a:t>
            </a:r>
            <a:r>
              <a:rPr sz="2800" u="heavy" spc="-6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ar</a:t>
            </a:r>
            <a:r>
              <a:rPr sz="2800" u="heavy" spc="-8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2800" u="heavy" spc="-6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800" u="heavy" spc="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ds/</a:t>
            </a:r>
            <a:r>
              <a:rPr sz="2800" u="heavy" spc="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2800" u="heavy" spc="-2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800" u="heavy" spc="-4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_G3</a:t>
            </a:r>
            <a:r>
              <a:rPr sz="2800" u="heavy" spc="-7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800" u="heavy" spc="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800" u="heavy" spc="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p/Si</a:t>
            </a:r>
            <a:r>
              <a:rPr sz="2800" u="heavy" spc="-3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800" u="heavy" spc="-8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es/SFL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2.a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800" u="heavy" spc="-5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x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  <a:buFont typeface="Arial"/>
              <a:buChar char="•"/>
            </a:pPr>
            <a:endParaRPr sz="6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2S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1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J</a:t>
            </a:r>
            <a:r>
              <a:rPr sz="2800" spc="-5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ol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du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 </a:t>
            </a:r>
            <a:r>
              <a:rPr sz="2800" spc="-20" dirty="0">
                <a:latin typeface="Calibri"/>
                <a:cs typeface="Calibri"/>
              </a:rPr>
              <a:t>Mana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0"/>
              </a:spcBef>
              <a:buFont typeface="Arial"/>
              <a:buChar char="•"/>
            </a:pPr>
            <a:endParaRPr sz="6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100" dirty="0">
                <a:latin typeface="Calibri"/>
                <a:cs typeface="Calibri"/>
              </a:rPr>
              <a:t>F</a:t>
            </a:r>
            <a:r>
              <a:rPr sz="2800" spc="-114" dirty="0">
                <a:latin typeface="Calibri"/>
                <a:cs typeface="Calibri"/>
              </a:rPr>
              <a:t>/</a:t>
            </a:r>
            <a:r>
              <a:rPr sz="2800" spc="-20" dirty="0">
                <a:latin typeface="Calibri"/>
                <a:cs typeface="Calibri"/>
              </a:rPr>
              <a:t>A1D</a:t>
            </a:r>
            <a:r>
              <a:rPr sz="2800" spc="-2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Ms.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Nan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20" dirty="0">
                <a:latin typeface="Calibri"/>
                <a:cs typeface="Calibri"/>
              </a:rPr>
              <a:t>Ho</a:t>
            </a:r>
            <a:r>
              <a:rPr sz="2800" spc="-6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AF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Mana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7764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Holloman</a:t>
            </a:r>
            <a:r>
              <a:rPr sz="4400" spc="-5" dirty="0">
                <a:latin typeface="Cambria"/>
                <a:cs typeface="Cambria"/>
              </a:rPr>
              <a:t> </a:t>
            </a:r>
            <a:r>
              <a:rPr sz="4400" spc="-40" dirty="0">
                <a:latin typeface="Cambria"/>
                <a:cs typeface="Cambria"/>
              </a:rPr>
              <a:t>E</a:t>
            </a:r>
            <a:r>
              <a:rPr sz="4400" spc="0" dirty="0">
                <a:latin typeface="Cambria"/>
                <a:cs typeface="Cambria"/>
              </a:rPr>
              <a:t>ducation</a:t>
            </a:r>
            <a:r>
              <a:rPr sz="4400" spc="-35" dirty="0">
                <a:latin typeface="Cambria"/>
                <a:cs typeface="Cambria"/>
              </a:rPr>
              <a:t> </a:t>
            </a:r>
            <a:r>
              <a:rPr sz="4400" spc="0" dirty="0">
                <a:latin typeface="Cambria"/>
                <a:cs typeface="Cambria"/>
              </a:rPr>
              <a:t>Office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7591"/>
            <a:ext cx="11756136" cy="114300"/>
          </a:xfrm>
          <a:custGeom>
            <a:avLst/>
            <a:gdLst/>
            <a:ahLst/>
            <a:cxnLst/>
            <a:rect l="l" t="t" r="r" b="b"/>
            <a:pathLst>
              <a:path w="11756136" h="114300">
                <a:moveTo>
                  <a:pt x="0" y="114300"/>
                </a:moveTo>
                <a:lnTo>
                  <a:pt x="11756136" y="114300"/>
                </a:lnTo>
                <a:lnTo>
                  <a:pt x="11756136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6136" cy="114300"/>
          </a:xfrm>
          <a:custGeom>
            <a:avLst/>
            <a:gdLst/>
            <a:ahLst/>
            <a:cxnLst/>
            <a:rect l="l" t="t" r="r" b="b"/>
            <a:pathLst>
              <a:path w="11756136" h="114300">
                <a:moveTo>
                  <a:pt x="0" y="114299"/>
                </a:moveTo>
                <a:lnTo>
                  <a:pt x="11756136" y="114299"/>
                </a:lnTo>
                <a:lnTo>
                  <a:pt x="11756136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35273" y="2383916"/>
            <a:ext cx="5411470" cy="1754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" algn="ctr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imber</a:t>
            </a:r>
            <a:r>
              <a:rPr sz="2800" spc="-10" dirty="0">
                <a:latin typeface="Calibri"/>
                <a:cs typeface="Calibri"/>
              </a:rPr>
              <a:t>ly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wh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rn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algn="ctr">
              <a:lnSpc>
                <a:spcPct val="100000"/>
              </a:lnSpc>
            </a:pPr>
            <a:r>
              <a:rPr sz="2800" b="1" spc="-15" dirty="0">
                <a:latin typeface="Calibri"/>
                <a:cs typeface="Calibri"/>
              </a:rPr>
              <a:t>Ca</a:t>
            </a:r>
            <a:r>
              <a:rPr sz="2800" b="1" spc="-5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eer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Skil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-25" dirty="0">
                <a:latin typeface="Calibri"/>
                <a:cs typeface="Calibri"/>
              </a:rPr>
              <a:t>g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am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(CSP)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Mana</a:t>
            </a:r>
            <a:r>
              <a:rPr sz="2800" b="1" spc="-45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er</a:t>
            </a:r>
            <a:endParaRPr sz="2800">
              <a:latin typeface="Calibri"/>
              <a:cs typeface="Calibri"/>
            </a:endParaRPr>
          </a:p>
          <a:p>
            <a:pPr marL="457200" algn="ctr">
              <a:lnSpc>
                <a:spcPct val="100000"/>
              </a:lnSpc>
              <a:spcBef>
                <a:spcPts val="240"/>
              </a:spcBef>
            </a:pPr>
            <a:r>
              <a:rPr sz="2400" spc="-10" dirty="0">
                <a:latin typeface="Calibri"/>
                <a:cs typeface="Calibri"/>
              </a:rPr>
              <a:t>57</a:t>
            </a:r>
            <a:r>
              <a:rPr sz="2400" spc="-5" dirty="0">
                <a:latin typeface="Calibri"/>
                <a:cs typeface="Calibri"/>
              </a:rPr>
              <a:t>5-</a:t>
            </a:r>
            <a:r>
              <a:rPr sz="2400" spc="-10" dirty="0">
                <a:latin typeface="Calibri"/>
                <a:cs typeface="Calibri"/>
              </a:rPr>
              <a:t>57</a:t>
            </a:r>
            <a:r>
              <a:rPr sz="2400" spc="-5" dirty="0">
                <a:latin typeface="Calibri"/>
                <a:cs typeface="Calibri"/>
              </a:rPr>
              <a:t>2-</a:t>
            </a:r>
            <a:r>
              <a:rPr sz="2400" spc="-10" dirty="0">
                <a:latin typeface="Calibri"/>
                <a:cs typeface="Calibri"/>
              </a:rPr>
              <a:t>3971</a:t>
            </a:r>
            <a:endParaRPr sz="2400">
              <a:latin typeface="Calibri"/>
              <a:cs typeface="Calibri"/>
            </a:endParaRPr>
          </a:p>
          <a:p>
            <a:pPr marL="459105" algn="ctr">
              <a:lnSpc>
                <a:spcPct val="100000"/>
              </a:lnSpc>
              <a:spcBef>
                <a:spcPts val="204"/>
              </a:spcBef>
            </a:pPr>
            <a:r>
              <a:rPr sz="24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4</a:t>
            </a:r>
            <a:r>
              <a:rPr sz="2400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9</a:t>
            </a:r>
            <a:r>
              <a:rPr sz="2400" u="heavy" spc="-4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f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ss</a:t>
            </a:r>
            <a:r>
              <a:rPr sz="2400" u="heavy" spc="-6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2400" u="heavy" spc="-4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f</a:t>
            </a:r>
            <a:r>
              <a:rPr sz="24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sme</a:t>
            </a:r>
            <a:r>
              <a:rPr sz="2400" u="heavy" spc="-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us</a:t>
            </a:r>
            <a:r>
              <a:rPr sz="24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.a</a:t>
            </a:r>
            <a:r>
              <a:rPr sz="2400" u="heavy" spc="-16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f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.mi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78095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Airman </a:t>
            </a:r>
            <a:r>
              <a:rPr sz="4400" spc="-9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equi</a:t>
            </a:r>
            <a:r>
              <a:rPr sz="4400" spc="-5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ements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7593" y="1556384"/>
            <a:ext cx="11062970" cy="4635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artme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ction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132</a:t>
            </a:r>
            <a:r>
              <a:rPr sz="2800" spc="-25" dirty="0">
                <a:latin typeface="Calibri"/>
                <a:cs typeface="Calibri"/>
              </a:rPr>
              <a:t>2</a:t>
            </a:r>
            <a:r>
              <a:rPr sz="2800" spc="-15" dirty="0">
                <a:latin typeface="Calibri"/>
                <a:cs typeface="Calibri"/>
              </a:rPr>
              <a:t>.29,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Job </a:t>
            </a:r>
            <a:r>
              <a:rPr sz="2800" spc="-165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ai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20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Sk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ls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8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ain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App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ticesh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ern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(JT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-AI)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8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ansit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Air</a:t>
            </a:r>
            <a:r>
              <a:rPr sz="2800" spc="-20" dirty="0">
                <a:latin typeface="Calibri"/>
                <a:cs typeface="Calibri"/>
              </a:rPr>
              <a:t>men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180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6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se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arti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ip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elf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–initi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ommander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ts val="500"/>
              </a:lnSpc>
              <a:spcBef>
                <a:spcPts val="44"/>
              </a:spcBef>
              <a:buFont typeface="Arial"/>
              <a:buChar char="•"/>
            </a:pPr>
            <a:endParaRPr sz="500"/>
          </a:p>
          <a:p>
            <a:pPr marL="698500" marR="12700" lvl="1" indent="-228600">
              <a:lnSpc>
                <a:spcPts val="259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JT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AI mu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f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 high 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obability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t-</a:t>
            </a:r>
            <a:r>
              <a:rPr sz="2400" spc="-15" dirty="0">
                <a:latin typeface="Calibri"/>
                <a:cs typeface="Calibri"/>
              </a:rPr>
              <a:t>se</a:t>
            </a:r>
            <a:r>
              <a:rPr sz="2400" spc="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vice e</a:t>
            </a:r>
            <a:r>
              <a:rPr sz="2400" spc="0" dirty="0">
                <a:latin typeface="Calibri"/>
                <a:cs typeface="Calibri"/>
              </a:rPr>
              <a:t>mpl</a:t>
            </a:r>
            <a:r>
              <a:rPr sz="2400" spc="-15" dirty="0">
                <a:latin typeface="Calibri"/>
                <a:cs typeface="Calibri"/>
              </a:rPr>
              <a:t>oym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with</a:t>
            </a:r>
            <a:r>
              <a:rPr sz="2400" spc="-15" dirty="0">
                <a:latin typeface="Calibri"/>
                <a:cs typeface="Calibri"/>
              </a:rPr>
              <a:t> the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vider or a</a:t>
            </a:r>
            <a:r>
              <a:rPr sz="2400" spc="-5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y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mpl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f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en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ollme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 no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or minimal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S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vice membe</a:t>
            </a:r>
            <a:r>
              <a:rPr sz="2400" spc="-2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20" dirty="0">
                <a:latin typeface="Calibri"/>
                <a:cs typeface="Calibri"/>
              </a:rPr>
              <a:t>Me</a:t>
            </a:r>
            <a:r>
              <a:rPr sz="2400" spc="-15" dirty="0">
                <a:latin typeface="Calibri"/>
                <a:cs typeface="Calibri"/>
              </a:rPr>
              <a:t>mber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dem</a:t>
            </a:r>
            <a:r>
              <a:rPr sz="2400" spc="0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unde</a:t>
            </a:r>
            <a:r>
              <a:rPr sz="2400" spc="-30" dirty="0">
                <a:latin typeface="Calibri"/>
                <a:cs typeface="Calibri"/>
              </a:rPr>
              <a:t>rs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anding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mpl</a:t>
            </a:r>
            <a:r>
              <a:rPr sz="2400" spc="-15" dirty="0">
                <a:latin typeface="Calibri"/>
                <a:cs typeface="Calibri"/>
              </a:rPr>
              <a:t>oym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pe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ts val="500"/>
              </a:lnSpc>
              <a:spcBef>
                <a:spcPts val="31"/>
              </a:spcBef>
              <a:buFont typeface="Arial"/>
              <a:buChar char="•"/>
            </a:pPr>
            <a:endParaRPr sz="500"/>
          </a:p>
          <a:p>
            <a:pPr marL="698500" marR="546735" lvl="1" indent="-228600">
              <a:lnSpc>
                <a:spcPts val="259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Able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docume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5</a:t>
            </a:r>
            <a:r>
              <a:rPr sz="2400" spc="-25" dirty="0">
                <a:latin typeface="Calibri"/>
                <a:cs typeface="Calibri"/>
              </a:rPr>
              <a:t>1</a:t>
            </a:r>
            <a:r>
              <a:rPr sz="2400" spc="-20" dirty="0">
                <a:latin typeface="Calibri"/>
                <a:cs typeface="Calibri"/>
              </a:rPr>
              <a:t>% +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obability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empl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ym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or planned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eog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aphic lo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which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mb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elo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 upon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3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ep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tion.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ts val="500"/>
              </a:lnSpc>
              <a:spcBef>
                <a:spcPts val="8"/>
              </a:spcBef>
              <a:buFont typeface="Arial"/>
              <a:buChar char="•"/>
            </a:pPr>
            <a:endParaRPr sz="500"/>
          </a:p>
          <a:p>
            <a:pPr marL="698500" marR="509905" lvl="1" indent="-228600">
              <a:lnSpc>
                <a:spcPts val="259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Air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mu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ompl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appli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edu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fice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3</a:t>
            </a:r>
            <a:r>
              <a:rPr sz="2400" spc="-15" dirty="0">
                <a:latin typeface="Calibri"/>
                <a:cs typeface="Calibri"/>
              </a:rPr>
              <a:t>0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pri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art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2595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Airman </a:t>
            </a:r>
            <a:r>
              <a:rPr sz="4400" spc="-9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equi</a:t>
            </a:r>
            <a:r>
              <a:rPr sz="4400" spc="-5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ements</a:t>
            </a:r>
            <a:r>
              <a:rPr sz="4400" spc="-10" dirty="0">
                <a:latin typeface="Cambria"/>
                <a:cs typeface="Cambria"/>
              </a:rPr>
              <a:t> </a:t>
            </a:r>
            <a:r>
              <a:rPr sz="4400" spc="0" dirty="0">
                <a:latin typeface="Cambria"/>
                <a:cs typeface="Cambria"/>
              </a:rPr>
              <a:t>(Cont’d)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23314"/>
            <a:ext cx="6743700" cy="4057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98500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Air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mu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sign </a:t>
            </a:r>
            <a:r>
              <a:rPr sz="2400" spc="-20" dirty="0">
                <a:latin typeface="Calibri"/>
                <a:cs typeface="Calibri"/>
              </a:rPr>
              <a:t>Memo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andum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arti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ip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Air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only particip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ne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endParaRPr sz="240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1550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e 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no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0" dirty="0">
                <a:latin typeface="Calibri"/>
                <a:cs typeface="Calibri"/>
              </a:rPr>
              <a:t>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0" dirty="0">
                <a:latin typeface="Calibri"/>
                <a:cs typeface="Calibri"/>
              </a:rPr>
              <a:t>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job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shad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0" dirty="0">
                <a:latin typeface="Calibri"/>
                <a:cs typeface="Calibri"/>
              </a:rPr>
              <a:t>ng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79"/>
              </a:spcBef>
            </a:pPr>
            <a:endParaRPr sz="12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Au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om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ocess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AFV</a:t>
            </a:r>
            <a:r>
              <a:rPr sz="2800" spc="-5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C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34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Submit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CS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Appli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thru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AFV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1155700" marR="903605" lvl="2" indent="-228600">
              <a:lnSpc>
                <a:spcPct val="110500"/>
              </a:lnSpc>
              <a:spcBef>
                <a:spcPts val="40"/>
              </a:spcBef>
              <a:buFont typeface="Arial"/>
              <a:buChar char="•"/>
              <a:tabLst>
                <a:tab pos="115506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spc="0" dirty="0">
                <a:latin typeface="Calibri"/>
                <a:cs typeface="Calibri"/>
              </a:rPr>
              <a:t>pli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0" dirty="0">
                <a:latin typeface="Calibri"/>
                <a:cs typeface="Calibri"/>
              </a:rPr>
              <a:t>tions 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e app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0" dirty="0">
                <a:latin typeface="Calibri"/>
                <a:cs typeface="Calibri"/>
              </a:rPr>
              <a:t>ed 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0" dirty="0">
                <a:latin typeface="Calibri"/>
                <a:cs typeface="Calibri"/>
              </a:rPr>
              <a:t>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0" dirty="0">
                <a:latin typeface="Calibri"/>
                <a:cs typeface="Calibri"/>
              </a:rPr>
              <a:t>fice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0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e the Unit </a:t>
            </a:r>
            <a:r>
              <a:rPr sz="2000" spc="-5" dirty="0">
                <a:latin typeface="Calibri"/>
                <a:cs typeface="Calibri"/>
              </a:rPr>
              <a:t>CC</a:t>
            </a:r>
            <a:endParaRPr sz="20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1155065" algn="l"/>
              </a:tabLst>
            </a:pPr>
            <a:r>
              <a:rPr sz="2000" dirty="0">
                <a:latin typeface="Calibri"/>
                <a:cs typeface="Calibri"/>
              </a:rPr>
              <a:t>Sou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ces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25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0" dirty="0">
                <a:latin typeface="Calibri"/>
                <a:cs typeface="Calibri"/>
              </a:rPr>
              <a:t>ning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0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0" dirty="0"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065" algn="l"/>
              </a:tabLst>
            </a:pPr>
            <a:r>
              <a:rPr sz="2000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ht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tp</a:t>
            </a:r>
            <a:r>
              <a:rPr sz="2000" u="heavy" spc="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: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2000" u="heavy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onn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ct.do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d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sk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i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l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l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brid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g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e.</a:t>
            </a:r>
            <a:r>
              <a:rPr sz="20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0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om/</a:t>
            </a:r>
            <a:r>
              <a:rPr sz="2000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0" dirty="0">
                <a:latin typeface="Calibri"/>
                <a:cs typeface="Calibri"/>
              </a:rPr>
              <a:t>alogs 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ams</a:t>
            </a:r>
            <a:endParaRPr sz="20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155065" algn="l"/>
              </a:tabLst>
            </a:pPr>
            <a:r>
              <a:rPr sz="2000" dirty="0">
                <a:latin typeface="Calibri"/>
                <a:cs typeface="Calibri"/>
              </a:rPr>
              <a:t>Col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spc="0" dirty="0">
                <a:latin typeface="Calibri"/>
                <a:cs typeface="Calibri"/>
              </a:rPr>
              <a:t>ernsh</a:t>
            </a:r>
            <a:r>
              <a:rPr sz="2000" spc="-10" dirty="0">
                <a:latin typeface="Calibri"/>
                <a:cs typeface="Calibri"/>
              </a:rPr>
              <a:t>ip</a:t>
            </a:r>
            <a:r>
              <a:rPr sz="2000" spc="0" dirty="0">
                <a:latin typeface="Calibri"/>
                <a:cs typeface="Calibri"/>
              </a:rPr>
              <a:t>s, 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0" dirty="0">
                <a:latin typeface="Calibri"/>
                <a:cs typeface="Calibri"/>
              </a:rPr>
              <a:t>actic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0" dirty="0">
                <a:latin typeface="Calibri"/>
                <a:cs typeface="Calibri"/>
              </a:rPr>
              <a:t>ms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spc="0" dirty="0">
                <a:latin typeface="Calibri"/>
                <a:cs typeface="Calibri"/>
              </a:rPr>
              <a:t>d 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0" dirty="0">
                <a:latin typeface="Calibri"/>
                <a:cs typeface="Calibri"/>
              </a:rPr>
              <a:t>t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0" dirty="0">
                <a:latin typeface="Calibri"/>
                <a:cs typeface="Calibri"/>
              </a:rPr>
              <a:t>eaching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42631" y="3224783"/>
            <a:ext cx="4629912" cy="2706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97568" y="3110483"/>
            <a:ext cx="1046987" cy="379475"/>
          </a:xfrm>
          <a:custGeom>
            <a:avLst/>
            <a:gdLst/>
            <a:ahLst/>
            <a:cxnLst/>
            <a:rect l="l" t="t" r="r" b="b"/>
            <a:pathLst>
              <a:path w="1046987" h="379475">
                <a:moveTo>
                  <a:pt x="0" y="189737"/>
                </a:moveTo>
                <a:lnTo>
                  <a:pt x="15210" y="144146"/>
                </a:lnTo>
                <a:lnTo>
                  <a:pt x="41130" y="115889"/>
                </a:lnTo>
                <a:lnTo>
                  <a:pt x="78416" y="89798"/>
                </a:lnTo>
                <a:lnTo>
                  <a:pt x="125993" y="66264"/>
                </a:lnTo>
                <a:lnTo>
                  <a:pt x="182784" y="45678"/>
                </a:lnTo>
                <a:lnTo>
                  <a:pt x="247712" y="28430"/>
                </a:lnTo>
                <a:lnTo>
                  <a:pt x="319700" y="14912"/>
                </a:lnTo>
                <a:lnTo>
                  <a:pt x="358005" y="9674"/>
                </a:lnTo>
                <a:lnTo>
                  <a:pt x="397672" y="5515"/>
                </a:lnTo>
                <a:lnTo>
                  <a:pt x="438565" y="2483"/>
                </a:lnTo>
                <a:lnTo>
                  <a:pt x="480551" y="629"/>
                </a:lnTo>
                <a:lnTo>
                  <a:pt x="523493" y="0"/>
                </a:lnTo>
                <a:lnTo>
                  <a:pt x="566436" y="629"/>
                </a:lnTo>
                <a:lnTo>
                  <a:pt x="608422" y="2483"/>
                </a:lnTo>
                <a:lnTo>
                  <a:pt x="649315" y="5515"/>
                </a:lnTo>
                <a:lnTo>
                  <a:pt x="688982" y="9674"/>
                </a:lnTo>
                <a:lnTo>
                  <a:pt x="727287" y="14912"/>
                </a:lnTo>
                <a:lnTo>
                  <a:pt x="799275" y="28430"/>
                </a:lnTo>
                <a:lnTo>
                  <a:pt x="864203" y="45678"/>
                </a:lnTo>
                <a:lnTo>
                  <a:pt x="920994" y="66264"/>
                </a:lnTo>
                <a:lnTo>
                  <a:pt x="968571" y="89798"/>
                </a:lnTo>
                <a:lnTo>
                  <a:pt x="1005857" y="115889"/>
                </a:lnTo>
                <a:lnTo>
                  <a:pt x="1031777" y="144146"/>
                </a:lnTo>
                <a:lnTo>
                  <a:pt x="1046987" y="189737"/>
                </a:lnTo>
                <a:lnTo>
                  <a:pt x="1045253" y="205297"/>
                </a:lnTo>
                <a:lnTo>
                  <a:pt x="1020305" y="249704"/>
                </a:lnTo>
                <a:lnTo>
                  <a:pt x="988568" y="276927"/>
                </a:lnTo>
                <a:lnTo>
                  <a:pt x="946001" y="301788"/>
                </a:lnTo>
                <a:lnTo>
                  <a:pt x="893683" y="323897"/>
                </a:lnTo>
                <a:lnTo>
                  <a:pt x="832689" y="342863"/>
                </a:lnTo>
                <a:lnTo>
                  <a:pt x="764096" y="358295"/>
                </a:lnTo>
                <a:lnTo>
                  <a:pt x="688982" y="369801"/>
                </a:lnTo>
                <a:lnTo>
                  <a:pt x="649315" y="373960"/>
                </a:lnTo>
                <a:lnTo>
                  <a:pt x="608422" y="376992"/>
                </a:lnTo>
                <a:lnTo>
                  <a:pt x="566436" y="378846"/>
                </a:lnTo>
                <a:lnTo>
                  <a:pt x="523493" y="379475"/>
                </a:lnTo>
                <a:lnTo>
                  <a:pt x="480551" y="378846"/>
                </a:lnTo>
                <a:lnTo>
                  <a:pt x="438565" y="376992"/>
                </a:lnTo>
                <a:lnTo>
                  <a:pt x="397672" y="373960"/>
                </a:lnTo>
                <a:lnTo>
                  <a:pt x="358005" y="369801"/>
                </a:lnTo>
                <a:lnTo>
                  <a:pt x="319700" y="364563"/>
                </a:lnTo>
                <a:lnTo>
                  <a:pt x="247712" y="351045"/>
                </a:lnTo>
                <a:lnTo>
                  <a:pt x="182784" y="333797"/>
                </a:lnTo>
                <a:lnTo>
                  <a:pt x="125993" y="313211"/>
                </a:lnTo>
                <a:lnTo>
                  <a:pt x="78416" y="289677"/>
                </a:lnTo>
                <a:lnTo>
                  <a:pt x="41130" y="263586"/>
                </a:lnTo>
                <a:lnTo>
                  <a:pt x="15210" y="235329"/>
                </a:lnTo>
                <a:lnTo>
                  <a:pt x="0" y="189737"/>
                </a:lnTo>
                <a:close/>
              </a:path>
            </a:pathLst>
          </a:custGeom>
          <a:ln w="5791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44556" y="4447032"/>
            <a:ext cx="1048512" cy="320040"/>
          </a:xfrm>
          <a:custGeom>
            <a:avLst/>
            <a:gdLst/>
            <a:ahLst/>
            <a:cxnLst/>
            <a:rect l="l" t="t" r="r" b="b"/>
            <a:pathLst>
              <a:path w="1048512" h="320040">
                <a:moveTo>
                  <a:pt x="0" y="160020"/>
                </a:moveTo>
                <a:lnTo>
                  <a:pt x="15235" y="121560"/>
                </a:lnTo>
                <a:lnTo>
                  <a:pt x="58512" y="86474"/>
                </a:lnTo>
                <a:lnTo>
                  <a:pt x="101144" y="65507"/>
                </a:lnTo>
                <a:lnTo>
                  <a:pt x="153542" y="46863"/>
                </a:lnTo>
                <a:lnTo>
                  <a:pt x="214627" y="30870"/>
                </a:lnTo>
                <a:lnTo>
                  <a:pt x="283320" y="17858"/>
                </a:lnTo>
                <a:lnTo>
                  <a:pt x="358542" y="8156"/>
                </a:lnTo>
                <a:lnTo>
                  <a:pt x="398264" y="4649"/>
                </a:lnTo>
                <a:lnTo>
                  <a:pt x="439213" y="2093"/>
                </a:lnTo>
                <a:lnTo>
                  <a:pt x="481255" y="530"/>
                </a:lnTo>
                <a:lnTo>
                  <a:pt x="524255" y="0"/>
                </a:lnTo>
                <a:lnTo>
                  <a:pt x="567256" y="530"/>
                </a:lnTo>
                <a:lnTo>
                  <a:pt x="609298" y="2093"/>
                </a:lnTo>
                <a:lnTo>
                  <a:pt x="650247" y="4649"/>
                </a:lnTo>
                <a:lnTo>
                  <a:pt x="689969" y="8156"/>
                </a:lnTo>
                <a:lnTo>
                  <a:pt x="728329" y="12573"/>
                </a:lnTo>
                <a:lnTo>
                  <a:pt x="800421" y="23970"/>
                </a:lnTo>
                <a:lnTo>
                  <a:pt x="865444" y="38514"/>
                </a:lnTo>
                <a:lnTo>
                  <a:pt x="922321" y="55874"/>
                </a:lnTo>
                <a:lnTo>
                  <a:pt x="969971" y="75721"/>
                </a:lnTo>
                <a:lnTo>
                  <a:pt x="1007316" y="97726"/>
                </a:lnTo>
                <a:lnTo>
                  <a:pt x="1041650" y="134060"/>
                </a:lnTo>
                <a:lnTo>
                  <a:pt x="1048512" y="160020"/>
                </a:lnTo>
                <a:lnTo>
                  <a:pt x="1046774" y="173146"/>
                </a:lnTo>
                <a:lnTo>
                  <a:pt x="1021787" y="210604"/>
                </a:lnTo>
                <a:lnTo>
                  <a:pt x="989999" y="233565"/>
                </a:lnTo>
                <a:lnTo>
                  <a:pt x="947367" y="254532"/>
                </a:lnTo>
                <a:lnTo>
                  <a:pt x="894969" y="273177"/>
                </a:lnTo>
                <a:lnTo>
                  <a:pt x="833884" y="289169"/>
                </a:lnTo>
                <a:lnTo>
                  <a:pt x="765191" y="302181"/>
                </a:lnTo>
                <a:lnTo>
                  <a:pt x="689969" y="311883"/>
                </a:lnTo>
                <a:lnTo>
                  <a:pt x="650247" y="315390"/>
                </a:lnTo>
                <a:lnTo>
                  <a:pt x="609298" y="317946"/>
                </a:lnTo>
                <a:lnTo>
                  <a:pt x="567256" y="319509"/>
                </a:lnTo>
                <a:lnTo>
                  <a:pt x="524255" y="320040"/>
                </a:lnTo>
                <a:lnTo>
                  <a:pt x="481255" y="319509"/>
                </a:lnTo>
                <a:lnTo>
                  <a:pt x="439213" y="317946"/>
                </a:lnTo>
                <a:lnTo>
                  <a:pt x="398264" y="315390"/>
                </a:lnTo>
                <a:lnTo>
                  <a:pt x="358542" y="311883"/>
                </a:lnTo>
                <a:lnTo>
                  <a:pt x="320182" y="307467"/>
                </a:lnTo>
                <a:lnTo>
                  <a:pt x="248090" y="296069"/>
                </a:lnTo>
                <a:lnTo>
                  <a:pt x="183067" y="281525"/>
                </a:lnTo>
                <a:lnTo>
                  <a:pt x="126190" y="264165"/>
                </a:lnTo>
                <a:lnTo>
                  <a:pt x="78540" y="244318"/>
                </a:lnTo>
                <a:lnTo>
                  <a:pt x="41195" y="222313"/>
                </a:lnTo>
                <a:lnTo>
                  <a:pt x="6861" y="185979"/>
                </a:lnTo>
                <a:lnTo>
                  <a:pt x="0" y="160020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1328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Compa</a:t>
            </a:r>
            <a:r>
              <a:rPr sz="4400" spc="-95" dirty="0">
                <a:latin typeface="Cambria"/>
                <a:cs typeface="Cambria"/>
              </a:rPr>
              <a:t>n</a:t>
            </a:r>
            <a:r>
              <a:rPr sz="4400" spc="0" dirty="0">
                <a:latin typeface="Cambria"/>
                <a:cs typeface="Cambria"/>
              </a:rPr>
              <a:t>y/ Business</a:t>
            </a:r>
            <a:r>
              <a:rPr sz="4400" spc="-30" dirty="0">
                <a:latin typeface="Cambria"/>
                <a:cs typeface="Cambria"/>
              </a:rPr>
              <a:t> </a:t>
            </a:r>
            <a:r>
              <a:rPr sz="4400" spc="-85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equi</a:t>
            </a:r>
            <a:r>
              <a:rPr sz="4400" spc="-5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ements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13661"/>
            <a:ext cx="10728960" cy="34023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ain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-app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ticeship,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ticesh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shou</a:t>
            </a:r>
            <a:r>
              <a:rPr sz="2800" spc="-3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one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0" dirty="0">
                <a:latin typeface="Calibri"/>
                <a:cs typeface="Calibri"/>
              </a:rPr>
              <a:t>ol</a:t>
            </a:r>
            <a:r>
              <a:rPr sz="2800" spc="-15" dirty="0">
                <a:latin typeface="Calibri"/>
                <a:cs typeface="Calibri"/>
              </a:rPr>
              <a:t>lowi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 </a:t>
            </a:r>
            <a:r>
              <a:rPr sz="2800" spc="-6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our </a:t>
            </a:r>
            <a:r>
              <a:rPr sz="2800" spc="-10" dirty="0">
                <a:latin typeface="Calibri"/>
                <a:cs typeface="Calibri"/>
              </a:rPr>
              <a:t>cri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a: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spc="-60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.S.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Depa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tme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ans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f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ai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edi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 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ni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 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.S.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Depa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tme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du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spc="0" dirty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rtified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ac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edi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ri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tional S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anda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ds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titu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(A</a:t>
            </a:r>
            <a:r>
              <a:rPr sz="2400" spc="0" dirty="0">
                <a:latin typeface="Calibri"/>
                <a:cs typeface="Calibri"/>
              </a:rPr>
              <a:t>NSI)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ts val="500"/>
              </a:lnSpc>
              <a:spcBef>
                <a:spcPts val="45"/>
              </a:spcBef>
              <a:buFont typeface="Arial"/>
              <a:buChar char="•"/>
            </a:pPr>
            <a:endParaRPr sz="500"/>
          </a:p>
          <a:p>
            <a:pPr marL="698500" marR="38735" lvl="1" indent="-228600">
              <a:lnSpc>
                <a:spcPts val="2590"/>
              </a:lnSpc>
              <a:buFont typeface="Arial"/>
              <a:buChar char="•"/>
              <a:tabLst>
                <a:tab pos="698500" algn="l"/>
                <a:tab pos="2752725" algn="l"/>
              </a:tabLst>
            </a:pPr>
            <a:r>
              <a:rPr sz="2400" spc="-15" dirty="0">
                <a:latin typeface="Calibri"/>
                <a:cs typeface="Calibri"/>
              </a:rPr>
              <a:t>Be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egi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tic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ship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 a 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tic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ship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aining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spc="-30" dirty="0">
                <a:latin typeface="Calibri"/>
                <a:cs typeface="Calibri"/>
              </a:rPr>
              <a:t>f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 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indu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y-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el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ani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meeting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anda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ds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or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egi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tic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ship.	</a:t>
            </a:r>
            <a:r>
              <a:rPr sz="2400" spc="-15" dirty="0">
                <a:latin typeface="Calibri"/>
                <a:cs typeface="Calibri"/>
              </a:rPr>
              <a:t>These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anda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ds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 admini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sz="2400" spc="-60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.S.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Depa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tme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 Labo</a:t>
            </a:r>
            <a:r>
              <a:rPr sz="2400" spc="100" dirty="0">
                <a:latin typeface="Calibri"/>
                <a:cs typeface="Calibri"/>
              </a:rPr>
              <a:t>r</a:t>
            </a:r>
            <a:r>
              <a:rPr sz="2400" spc="-145" dirty="0">
                <a:latin typeface="Calibri"/>
                <a:cs typeface="Calibri"/>
              </a:rPr>
              <a:t>’</a:t>
            </a:r>
            <a:r>
              <a:rPr sz="2400" spc="0" dirty="0">
                <a:latin typeface="Calibri"/>
                <a:cs typeface="Calibri"/>
              </a:rPr>
              <a:t>s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fice of 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ticeship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548755">
              <a:lnSpc>
                <a:spcPct val="100000"/>
              </a:lnSpc>
            </a:pPr>
            <a:r>
              <a:rPr sz="4400" spc="-85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esponsibi</a:t>
            </a:r>
            <a:r>
              <a:rPr sz="4400" spc="10" dirty="0">
                <a:latin typeface="Cambria"/>
                <a:cs typeface="Cambria"/>
              </a:rPr>
              <a:t>l</a:t>
            </a:r>
            <a:r>
              <a:rPr sz="4400" spc="0" dirty="0">
                <a:latin typeface="Cambria"/>
                <a:cs typeface="Cambria"/>
              </a:rPr>
              <a:t>ities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587246"/>
            <a:ext cx="10677525" cy="4300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0" dirty="0">
                <a:latin typeface="Calibri"/>
                <a:cs typeface="Calibri"/>
              </a:rPr>
              <a:t>E&amp;TS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0" dirty="0">
                <a:latin typeface="Calibri"/>
                <a:cs typeface="Calibri"/>
              </a:rPr>
              <a:t>Chi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0" dirty="0">
                <a:latin typeface="Calibri"/>
                <a:cs typeface="Calibri"/>
              </a:rPr>
              <a:t>f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0" dirty="0">
                <a:latin typeface="Calibri"/>
                <a:cs typeface="Calibri"/>
              </a:rPr>
              <a:t>esponsibili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ies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630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5" dirty="0">
                <a:latin typeface="Calibri"/>
                <a:cs typeface="Calibri"/>
              </a:rPr>
              <a:t>Mana</a:t>
            </a:r>
            <a:r>
              <a:rPr sz="2200" spc="-40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40" dirty="0">
                <a:latin typeface="Calibri"/>
                <a:cs typeface="Calibri"/>
              </a:rPr>
              <a:t>/</a:t>
            </a:r>
            <a:r>
              <a:rPr sz="2200" spc="-55" dirty="0">
                <a:latin typeface="Calibri"/>
                <a:cs typeface="Calibri"/>
              </a:rPr>
              <a:t>e</a:t>
            </a:r>
            <a:r>
              <a:rPr sz="2200" spc="-75" dirty="0">
                <a:latin typeface="Calibri"/>
                <a:cs typeface="Calibri"/>
              </a:rPr>
              <a:t>x</a:t>
            </a:r>
            <a:r>
              <a:rPr sz="2200" spc="-10" dirty="0">
                <a:latin typeface="Calibri"/>
                <a:cs typeface="Calibri"/>
              </a:rPr>
              <a:t>ec</a:t>
            </a:r>
            <a:r>
              <a:rPr sz="2200" spc="-25" dirty="0">
                <a:latin typeface="Calibri"/>
                <a:cs typeface="Calibri"/>
              </a:rPr>
              <a:t>u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605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0" dirty="0">
                <a:latin typeface="Calibri"/>
                <a:cs typeface="Calibri"/>
              </a:rPr>
              <a:t>Publishes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r>
              <a:rPr sz="2200" spc="-5" dirty="0">
                <a:latin typeface="Calibri"/>
                <a:cs typeface="Calibri"/>
              </a:rPr>
              <a:t> i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orm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615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eports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tri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J</a:t>
            </a:r>
            <a:r>
              <a:rPr sz="2200" spc="-40" dirty="0">
                <a:latin typeface="Calibri"/>
                <a:cs typeface="Calibri"/>
              </a:rPr>
              <a:t>C</a:t>
            </a:r>
            <a:r>
              <a:rPr sz="2200" spc="-20" dirty="0">
                <a:latin typeface="Calibri"/>
                <a:cs typeface="Calibri"/>
              </a:rPr>
              <a:t>OM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615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0" dirty="0">
                <a:latin typeface="Calibri"/>
                <a:cs typeface="Calibri"/>
              </a:rPr>
              <a:t>Sc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eens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app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CSP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ovide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605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ablishes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5" dirty="0">
                <a:latin typeface="Calibri"/>
                <a:cs typeface="Calibri"/>
              </a:rPr>
              <a:t>OU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</a:t>
            </a:r>
            <a:r>
              <a:rPr sz="2200" spc="-3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een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all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CSP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ovide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ts val="950"/>
              </a:lnSpc>
              <a:spcBef>
                <a:spcPts val="23"/>
              </a:spcBef>
              <a:buFont typeface="Arial"/>
              <a:buChar char="•"/>
            </a:pPr>
            <a:endParaRPr sz="950"/>
          </a:p>
          <a:p>
            <a:pPr lvl="1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1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0" dirty="0">
                <a:latin typeface="Calibri"/>
                <a:cs typeface="Calibri"/>
              </a:rPr>
              <a:t>Unit/</a:t>
            </a:r>
            <a:r>
              <a:rPr sz="2600" spc="5" dirty="0">
                <a:latin typeface="Calibri"/>
                <a:cs typeface="Calibri"/>
              </a:rPr>
              <a:t>S</a:t>
            </a:r>
            <a:r>
              <a:rPr sz="2600" spc="0" dirty="0">
                <a:latin typeface="Calibri"/>
                <a:cs typeface="Calibri"/>
              </a:rPr>
              <a:t>quad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0" dirty="0">
                <a:latin typeface="Calibri"/>
                <a:cs typeface="Calibri"/>
              </a:rPr>
              <a:t>on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0" dirty="0">
                <a:latin typeface="Calibri"/>
                <a:cs typeface="Calibri"/>
              </a:rPr>
              <a:t>Com</a:t>
            </a:r>
            <a:r>
              <a:rPr sz="2600" spc="-15" dirty="0">
                <a:latin typeface="Calibri"/>
                <a:cs typeface="Calibri"/>
              </a:rPr>
              <a:t>m</a:t>
            </a:r>
            <a:r>
              <a:rPr sz="2600" spc="0" dirty="0">
                <a:latin typeface="Calibri"/>
                <a:cs typeface="Calibri"/>
              </a:rPr>
              <a:t>ander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0" dirty="0">
                <a:latin typeface="Calibri"/>
                <a:cs typeface="Calibri"/>
              </a:rPr>
              <a:t>esponsibili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ies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630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5" dirty="0">
                <a:latin typeface="Calibri"/>
                <a:cs typeface="Calibri"/>
              </a:rPr>
              <a:t>App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Airman</a:t>
            </a:r>
            <a:r>
              <a:rPr sz="2200" spc="-140" dirty="0">
                <a:latin typeface="Calibri"/>
                <a:cs typeface="Calibri"/>
              </a:rPr>
              <a:t>’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partici</a:t>
            </a:r>
            <a:r>
              <a:rPr sz="2200" spc="-25" dirty="0">
                <a:latin typeface="Calibri"/>
                <a:cs typeface="Calibri"/>
              </a:rPr>
              <a:t>p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or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single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615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5" dirty="0">
                <a:latin typeface="Calibri"/>
                <a:cs typeface="Calibri"/>
              </a:rPr>
              <a:t>Appoi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ts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sign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5" dirty="0">
                <a:latin typeface="Calibri"/>
                <a:cs typeface="Calibri"/>
              </a:rPr>
              <a:t>ed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0" dirty="0">
                <a:latin typeface="Calibri"/>
                <a:cs typeface="Calibri"/>
              </a:rPr>
              <a:t>unit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ta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 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mana</a:t>
            </a:r>
            <a:r>
              <a:rPr sz="2200" spc="-45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e,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6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ack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eport </a:t>
            </a:r>
            <a:r>
              <a:rPr sz="2200" spc="-15" dirty="0">
                <a:latin typeface="Calibri"/>
                <a:cs typeface="Calibri"/>
              </a:rPr>
              <a:t>CSP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ip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0" dirty="0">
                <a:latin typeface="Calibri"/>
                <a:cs typeface="Calibri"/>
              </a:rPr>
              <a:t>tion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0" dirty="0">
                <a:latin typeface="Calibri"/>
                <a:cs typeface="Calibri"/>
              </a:rPr>
              <a:t>Ai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spc="0" dirty="0">
                <a:latin typeface="Calibri"/>
                <a:cs typeface="Calibri"/>
              </a:rPr>
              <a:t>man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0" dirty="0">
                <a:latin typeface="Calibri"/>
                <a:cs typeface="Calibri"/>
              </a:rPr>
              <a:t>esponsibili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spc="0" dirty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630"/>
              </a:lnSpc>
              <a:buFont typeface="Arial"/>
              <a:buChar char="•"/>
              <a:tabLst>
                <a:tab pos="697865" algn="l"/>
              </a:tabLst>
            </a:pPr>
            <a:r>
              <a:rPr sz="2200" spc="-15" dirty="0">
                <a:latin typeface="Calibri"/>
                <a:cs typeface="Calibri"/>
              </a:rPr>
              <a:t>Airman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5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apply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</a:t>
            </a: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ough</a:t>
            </a:r>
            <a:r>
              <a:rPr sz="2200" spc="-5" dirty="0">
                <a:latin typeface="Calibri"/>
                <a:cs typeface="Calibri"/>
              </a:rPr>
              <a:t> s</a:t>
            </a:r>
            <a:r>
              <a:rPr sz="2200" spc="-10" dirty="0">
                <a:latin typeface="Calibri"/>
                <a:cs typeface="Calibri"/>
              </a:rPr>
              <a:t>el</a:t>
            </a:r>
            <a:r>
              <a:rPr sz="2200" spc="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-nomin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thru</a:t>
            </a:r>
            <a:r>
              <a:rPr sz="2200" spc="-15" dirty="0">
                <a:latin typeface="Calibri"/>
                <a:cs typeface="Calibri"/>
              </a:rPr>
              <a:t> AFV</a:t>
            </a:r>
            <a:r>
              <a:rPr sz="2200" spc="-4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C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063740">
              <a:lnSpc>
                <a:spcPct val="100000"/>
              </a:lnSpc>
            </a:pPr>
            <a:r>
              <a:rPr sz="4400" spc="-105" dirty="0">
                <a:latin typeface="Cambria"/>
                <a:cs typeface="Cambria"/>
              </a:rPr>
              <a:t>T</a:t>
            </a:r>
            <a:r>
              <a:rPr sz="4400" spc="0" dirty="0">
                <a:latin typeface="Cambria"/>
                <a:cs typeface="Cambria"/>
              </a:rPr>
              <a:t>ypes of </a:t>
            </a:r>
            <a:r>
              <a:rPr sz="4400" spc="-20" dirty="0">
                <a:latin typeface="Cambria"/>
                <a:cs typeface="Cambria"/>
              </a:rPr>
              <a:t>C</a:t>
            </a:r>
            <a:r>
              <a:rPr sz="4400" spc="0" dirty="0">
                <a:latin typeface="Cambria"/>
                <a:cs typeface="Cambria"/>
              </a:rPr>
              <a:t>S</a:t>
            </a:r>
            <a:r>
              <a:rPr sz="4400" spc="-40" dirty="0">
                <a:latin typeface="Cambria"/>
                <a:cs typeface="Cambria"/>
              </a:rPr>
              <a:t>P</a:t>
            </a:r>
            <a:r>
              <a:rPr sz="4400" spc="0" dirty="0">
                <a:latin typeface="Cambria"/>
                <a:cs typeface="Cambria"/>
              </a:rPr>
              <a:t>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65478"/>
            <a:ext cx="10375265" cy="4241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8600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CS</a:t>
            </a:r>
            <a:r>
              <a:rPr sz="2800" spc="-7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4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al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echn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ain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ocus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 p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cti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learned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sk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s,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lead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empl</a:t>
            </a:r>
            <a:r>
              <a:rPr sz="2800" spc="-3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 specif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eer 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echn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ade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spcBef>
                <a:spcPts val="20"/>
              </a:spcBef>
              <a:buFont typeface="Arial"/>
              <a:buChar char="•"/>
            </a:pPr>
            <a:endParaRPr sz="1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4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CS</a:t>
            </a:r>
            <a:r>
              <a:rPr sz="2800" spc="-7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e: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ts val="281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tic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shi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ts val="281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nshi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ts val="281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On-</a:t>
            </a:r>
            <a:r>
              <a:rPr sz="2400" spc="-15" dirty="0">
                <a:latin typeface="Calibri"/>
                <a:cs typeface="Calibri"/>
              </a:rPr>
              <a:t>th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0" dirty="0">
                <a:latin typeface="Calibri"/>
                <a:cs typeface="Calibri"/>
              </a:rPr>
              <a:t>Job </a:t>
            </a:r>
            <a:r>
              <a:rPr sz="2400" spc="-15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aining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ts val="279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Job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Shad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wing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1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1">
              <a:lnSpc>
                <a:spcPts val="1100"/>
              </a:lnSpc>
              <a:spcBef>
                <a:spcPts val="18"/>
              </a:spcBef>
              <a:buFont typeface="Arial"/>
              <a:buChar char="•"/>
            </a:pPr>
            <a:endParaRPr sz="11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  <a:tab pos="1206500" algn="l"/>
              </a:tabLst>
            </a:pPr>
            <a:r>
              <a:rPr sz="2800" spc="-20" dirty="0">
                <a:latin typeface="Calibri"/>
                <a:cs typeface="Calibri"/>
              </a:rPr>
              <a:t>No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e:	AF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OOL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ai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able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tia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4398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App</a:t>
            </a:r>
            <a:r>
              <a:rPr sz="4400" spc="-6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enticeships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56333"/>
            <a:ext cx="11154410" cy="3588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145540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App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ticesh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ene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 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omb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JT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10" dirty="0">
                <a:latin typeface="Calibri"/>
                <a:cs typeface="Calibri"/>
              </a:rPr>
              <a:t> 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ction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6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y 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 sponso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joi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ion 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ou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s,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dual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emp</a:t>
            </a:r>
            <a:r>
              <a:rPr sz="2800" spc="-25" dirty="0">
                <a:latin typeface="Calibri"/>
                <a:cs typeface="Calibri"/>
              </a:rPr>
              <a:t>lo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s,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empl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asso</a:t>
            </a:r>
            <a:r>
              <a:rPr sz="2800" spc="-10" dirty="0">
                <a:latin typeface="Calibri"/>
                <a:cs typeface="Calibri"/>
              </a:rPr>
              <a:t>ci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1"/>
              </a:spcBef>
              <a:buFont typeface="Arial"/>
              <a:buChar char="•"/>
            </a:pPr>
            <a:endParaRPr sz="65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cesh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mu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egi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with one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0" dirty="0">
                <a:latin typeface="Calibri"/>
                <a:cs typeface="Calibri"/>
              </a:rPr>
              <a:t>ol</a:t>
            </a:r>
            <a:r>
              <a:rPr sz="2800" spc="-15" dirty="0">
                <a:latin typeface="Calibri"/>
                <a:cs typeface="Calibri"/>
              </a:rPr>
              <a:t>lowi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 o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60" dirty="0">
                <a:latin typeface="Calibri"/>
                <a:cs typeface="Calibri"/>
              </a:rPr>
              <a:t>g</a:t>
            </a:r>
            <a:r>
              <a:rPr sz="2800" spc="0" dirty="0">
                <a:latin typeface="Calibri"/>
                <a:cs typeface="Calibri"/>
              </a:rPr>
              <a:t>an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ons: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3"/>
              </a:spcBef>
              <a:buFont typeface="Arial"/>
              <a:buChar char="•"/>
            </a:pPr>
            <a:endParaRPr sz="500"/>
          </a:p>
          <a:p>
            <a:pPr marL="698500" marR="483870" lvl="1" indent="-228600">
              <a:lnSpc>
                <a:spcPct val="9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0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.S.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Depa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tme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25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ans A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ai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(</a:t>
            </a:r>
            <a:r>
              <a:rPr sz="2400" spc="-110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A)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an “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du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tion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and Job </a:t>
            </a:r>
            <a:r>
              <a:rPr sz="2400" spc="-15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aining </a:t>
            </a: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am</a:t>
            </a:r>
            <a:r>
              <a:rPr sz="2400" spc="-180" dirty="0">
                <a:latin typeface="Calibri"/>
                <a:cs typeface="Calibri"/>
              </a:rPr>
              <a:t>.</a:t>
            </a:r>
            <a:r>
              <a:rPr sz="2400" spc="0" dirty="0">
                <a:latin typeface="Calibri"/>
                <a:cs typeface="Calibri"/>
              </a:rPr>
              <a:t>”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See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.S.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Depa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tme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25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ans A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ai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 “Sea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ch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or App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ed</a:t>
            </a:r>
            <a:r>
              <a:rPr sz="2400" spc="0" dirty="0">
                <a:latin typeface="Calibri"/>
                <a:cs typeface="Calibri"/>
                <a:hlinkClick r:id="rId2"/>
              </a:rPr>
              <a:t> </a:t>
            </a:r>
            <a:r>
              <a:rPr sz="2400" spc="-35" dirty="0">
                <a:latin typeface="Calibri"/>
                <a:cs typeface="Calibri"/>
                <a:hlinkClick r:id="rId2"/>
              </a:rPr>
              <a:t>E</a:t>
            </a:r>
            <a:r>
              <a:rPr sz="2400" spc="0" dirty="0">
                <a:latin typeface="Calibri"/>
                <a:cs typeface="Calibri"/>
                <a:hlinkClick r:id="rId2"/>
              </a:rPr>
              <a:t>du</a:t>
            </a:r>
            <a:r>
              <a:rPr sz="2400" spc="-20" dirty="0">
                <a:latin typeface="Calibri"/>
                <a:cs typeface="Calibri"/>
                <a:hlinkClick r:id="rId2"/>
              </a:rPr>
              <a:t>c</a:t>
            </a:r>
            <a:r>
              <a:rPr sz="2400" spc="-25" dirty="0">
                <a:latin typeface="Calibri"/>
                <a:cs typeface="Calibri"/>
                <a:hlinkClick r:id="rId2"/>
              </a:rPr>
              <a:t>a</a:t>
            </a:r>
            <a:r>
              <a:rPr sz="2400" spc="0" dirty="0">
                <a:latin typeface="Calibri"/>
                <a:cs typeface="Calibri"/>
                <a:hlinkClick r:id="rId2"/>
              </a:rPr>
              <a:t>tion</a:t>
            </a:r>
            <a:r>
              <a:rPr sz="2400" spc="-10" dirty="0">
                <a:latin typeface="Calibri"/>
                <a:cs typeface="Calibri"/>
                <a:hlinkClick r:id="rId2"/>
              </a:rPr>
              <a:t> </a:t>
            </a:r>
            <a:r>
              <a:rPr sz="2400" spc="0" dirty="0">
                <a:latin typeface="Calibri"/>
                <a:cs typeface="Calibri"/>
                <a:hlinkClick r:id="rId2"/>
              </a:rPr>
              <a:t>and Job </a:t>
            </a:r>
            <a:r>
              <a:rPr sz="2400" spc="-155" dirty="0">
                <a:latin typeface="Calibri"/>
                <a:cs typeface="Calibri"/>
                <a:hlinkClick r:id="rId2"/>
              </a:rPr>
              <a:t>T</a:t>
            </a:r>
            <a:r>
              <a:rPr sz="2400" spc="-50" dirty="0">
                <a:latin typeface="Calibri"/>
                <a:cs typeface="Calibri"/>
                <a:hlinkClick r:id="rId2"/>
              </a:rPr>
              <a:t>r</a:t>
            </a:r>
            <a:r>
              <a:rPr sz="2400" spc="0" dirty="0">
                <a:latin typeface="Calibri"/>
                <a:cs typeface="Calibri"/>
                <a:hlinkClick r:id="rId2"/>
              </a:rPr>
              <a:t>aining</a:t>
            </a:r>
            <a:r>
              <a:rPr sz="2400" spc="-15" dirty="0">
                <a:latin typeface="Calibri"/>
                <a:cs typeface="Calibri"/>
                <a:hlinkClick r:id="rId2"/>
              </a:rPr>
              <a:t> </a:t>
            </a:r>
            <a:r>
              <a:rPr sz="2400" spc="0" dirty="0">
                <a:latin typeface="Calibri"/>
                <a:cs typeface="Calibri"/>
                <a:hlinkClick r:id="rId2"/>
              </a:rPr>
              <a:t>P</a:t>
            </a:r>
            <a:r>
              <a:rPr sz="2400" spc="-40" dirty="0">
                <a:latin typeface="Calibri"/>
                <a:cs typeface="Calibri"/>
                <a:hlinkClick r:id="rId2"/>
              </a:rPr>
              <a:t>r</a:t>
            </a:r>
            <a:r>
              <a:rPr sz="2400" spc="0" dirty="0">
                <a:latin typeface="Calibri"/>
                <a:cs typeface="Calibri"/>
                <a:hlinkClick r:id="rId2"/>
              </a:rPr>
              <a:t>o</a:t>
            </a:r>
            <a:r>
              <a:rPr sz="2400" spc="-10" dirty="0">
                <a:latin typeface="Calibri"/>
                <a:cs typeface="Calibri"/>
                <a:hlinkClick r:id="rId2"/>
              </a:rPr>
              <a:t>g</a:t>
            </a:r>
            <a:r>
              <a:rPr sz="2400" spc="-50" dirty="0">
                <a:latin typeface="Calibri"/>
                <a:cs typeface="Calibri"/>
                <a:hlinkClick r:id="rId2"/>
              </a:rPr>
              <a:t>r</a:t>
            </a:r>
            <a:r>
              <a:rPr sz="2400" spc="0" dirty="0">
                <a:latin typeface="Calibri"/>
                <a:cs typeface="Calibri"/>
                <a:hlinkClick r:id="rId2"/>
              </a:rPr>
              <a:t>ams”</a:t>
            </a:r>
            <a:r>
              <a:rPr sz="2400" spc="-20" dirty="0">
                <a:latin typeface="Calibri"/>
                <a:cs typeface="Calibri"/>
                <a:hlinkClick r:id="rId2"/>
              </a:rPr>
              <a:t> </a:t>
            </a:r>
            <a:r>
              <a:rPr sz="2400" spc="-25" dirty="0">
                <a:latin typeface="Calibri"/>
                <a:cs typeface="Calibri"/>
                <a:hlinkClick r:id="rId2"/>
              </a:rPr>
              <a:t>w</a:t>
            </a:r>
            <a:r>
              <a:rPr sz="2400" spc="0" dirty="0">
                <a:latin typeface="Calibri"/>
                <a:cs typeface="Calibri"/>
                <a:hlinkClick r:id="rId2"/>
              </a:rPr>
              <a:t>eb si</a:t>
            </a:r>
            <a:r>
              <a:rPr sz="2400" spc="-25" dirty="0">
                <a:latin typeface="Calibri"/>
                <a:cs typeface="Calibri"/>
                <a:hlinkClick r:id="rId2"/>
              </a:rPr>
              <a:t>t</a:t>
            </a:r>
            <a:r>
              <a:rPr sz="2400" spc="0" dirty="0">
                <a:latin typeface="Calibri"/>
                <a:cs typeface="Calibri"/>
                <a:hlinkClick r:id="rId2"/>
              </a:rPr>
              <a:t>e</a:t>
            </a:r>
            <a:r>
              <a:rPr sz="2400" spc="-5" dirty="0">
                <a:latin typeface="Calibri"/>
                <a:cs typeface="Calibri"/>
                <a:hlinkClick r:id="rId2"/>
              </a:rPr>
              <a:t> </a:t>
            </a:r>
            <a:r>
              <a:rPr sz="2400" spc="0" dirty="0">
                <a:latin typeface="Calibri"/>
                <a:cs typeface="Calibri"/>
                <a:hlinkClick r:id="rId2"/>
              </a:rPr>
              <a:t>– </a:t>
            </a:r>
            <a:r>
              <a:rPr sz="2400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2400" u="heavy" spc="-5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24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tp</a:t>
            </a:r>
            <a:r>
              <a:rPr sz="2400" u="heavy" spc="-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: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//</a:t>
            </a:r>
            <a:r>
              <a:rPr sz="2400" u="heavy" spc="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w</a:t>
            </a:r>
            <a:r>
              <a:rPr sz="24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w</a:t>
            </a:r>
            <a:r>
              <a:rPr sz="2400" u="heavy" spc="-17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w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.nasa</a:t>
            </a:r>
            <a:r>
              <a:rPr sz="2400" u="heavy" spc="-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2400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u="heavy" spc="-4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24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et</a:t>
            </a:r>
            <a:r>
              <a:rPr sz="2400" u="heavy" spc="-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s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edu</a:t>
            </a:r>
            <a:r>
              <a:rPr sz="24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400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tion</a:t>
            </a:r>
            <a:r>
              <a:rPr sz="24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2400" u="heavy" spc="-3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400" u="heavy" spc="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om/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5102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App</a:t>
            </a:r>
            <a:r>
              <a:rPr sz="4400" spc="-60" dirty="0">
                <a:latin typeface="Cambria"/>
                <a:cs typeface="Cambria"/>
              </a:rPr>
              <a:t>r</a:t>
            </a:r>
            <a:r>
              <a:rPr sz="4400" spc="0" dirty="0">
                <a:latin typeface="Cambria"/>
                <a:cs typeface="Cambria"/>
              </a:rPr>
              <a:t>enticeships</a:t>
            </a:r>
            <a:r>
              <a:rPr sz="4400" spc="-25" dirty="0">
                <a:latin typeface="Cambria"/>
                <a:cs typeface="Cambria"/>
              </a:rPr>
              <a:t> </a:t>
            </a:r>
            <a:r>
              <a:rPr sz="4400" spc="0" dirty="0">
                <a:latin typeface="Cambria"/>
                <a:cs typeface="Cambria"/>
              </a:rPr>
              <a:t>(Cont’d)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13661"/>
            <a:ext cx="11109960" cy="4169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Ameri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anda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ds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(ANSI)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ert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fi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  <a:tabLst>
                <a:tab pos="1722755" algn="l"/>
              </a:tabLst>
            </a:pP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am.	See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AN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80" dirty="0">
                <a:latin typeface="Calibri"/>
                <a:cs typeface="Calibri"/>
              </a:rPr>
              <a:t>’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“Di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ec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Ac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ed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Issue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s,</a:t>
            </a:r>
            <a:endParaRPr sz="2800">
              <a:latin typeface="Calibri"/>
              <a:cs typeface="Calibri"/>
            </a:endParaRPr>
          </a:p>
          <a:p>
            <a:pPr marL="241300" marR="193675">
              <a:lnSpc>
                <a:spcPts val="3020"/>
              </a:lnSpc>
              <a:spcBef>
                <a:spcPts val="50"/>
              </a:spcBef>
            </a:pPr>
            <a:r>
              <a:rPr sz="2800" spc="-20" dirty="0">
                <a:latin typeface="Calibri"/>
                <a:cs typeface="Calibri"/>
              </a:rPr>
              <a:t>App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ts,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Sus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end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Issue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s”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eb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u="heavy" spc="-4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tp</a:t>
            </a:r>
            <a:r>
              <a:rPr sz="2800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: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//ti</a:t>
            </a:r>
            <a:r>
              <a:rPr sz="2800" u="heavy" spc="-7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n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2800" u="heavy" spc="-3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u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rl.</a:t>
            </a:r>
            <a:r>
              <a:rPr sz="2800" u="heavy" spc="-3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m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/In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4r9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j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2800" spc="7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-15" dirty="0">
                <a:latin typeface="Calibri"/>
                <a:cs typeface="Calibri"/>
              </a:rPr>
              <a:t> or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241300" marR="297815" indent="-228600">
              <a:lnSpc>
                <a:spcPts val="3030"/>
              </a:lnSpc>
              <a:buFont typeface="Arial"/>
              <a:buChar char="•"/>
              <a:tabLst>
                <a:tab pos="241300" algn="l"/>
                <a:tab pos="4139565" algn="l"/>
              </a:tabLst>
            </a:pP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ogn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ac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ency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with 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U</a:t>
            </a:r>
            <a:r>
              <a:rPr sz="2800" spc="0" dirty="0">
                <a:latin typeface="Calibri"/>
                <a:cs typeface="Calibri"/>
              </a:rPr>
              <a:t>.S. </a:t>
            </a:r>
            <a:r>
              <a:rPr sz="2800" spc="-15" dirty="0">
                <a:latin typeface="Calibri"/>
                <a:cs typeface="Calibri"/>
              </a:rPr>
              <a:t>Depart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du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.	</a:t>
            </a:r>
            <a:r>
              <a:rPr sz="2800" spc="-15" dirty="0">
                <a:latin typeface="Calibri"/>
                <a:cs typeface="Calibri"/>
              </a:rPr>
              <a:t>See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.S.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Depart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du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85" dirty="0">
                <a:latin typeface="Calibri"/>
                <a:cs typeface="Calibri"/>
              </a:rPr>
              <a:t>’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“D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abase</a:t>
            </a:r>
            <a:r>
              <a:rPr sz="2800" spc="-10" dirty="0">
                <a:latin typeface="Calibri"/>
                <a:cs typeface="Calibri"/>
              </a:rPr>
              <a:t> 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ut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ons”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49"/>
              </a:spcBef>
              <a:buFont typeface="Arial"/>
              <a:buChar char="•"/>
            </a:pPr>
            <a:endParaRPr sz="900"/>
          </a:p>
          <a:p>
            <a:pPr marL="241300" marR="125730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U</a:t>
            </a:r>
            <a:r>
              <a:rPr sz="2800" spc="0" dirty="0">
                <a:latin typeface="Calibri"/>
                <a:cs typeface="Calibri"/>
              </a:rPr>
              <a:t>.S.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artme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Labor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(DOL)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-75" dirty="0">
                <a:latin typeface="Calibri"/>
                <a:cs typeface="Calibri"/>
              </a:rPr>
              <a:t>/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cesh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p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ency</a:t>
            </a:r>
            <a:r>
              <a:rPr sz="2800" spc="-10" dirty="0">
                <a:latin typeface="Calibri"/>
                <a:cs typeface="Calibri"/>
              </a:rPr>
              <a:t> in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 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which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ope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See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.S.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DO</a:t>
            </a:r>
            <a:r>
              <a:rPr sz="2800" spc="-225" dirty="0">
                <a:latin typeface="Calibri"/>
                <a:cs typeface="Calibri"/>
              </a:rPr>
              <a:t>L</a:t>
            </a:r>
            <a:r>
              <a:rPr sz="2800" spc="-185" dirty="0">
                <a:latin typeface="Calibri"/>
                <a:cs typeface="Calibri"/>
              </a:rPr>
              <a:t>’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“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 App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ticesh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0" dirty="0">
                <a:latin typeface="Calibri"/>
                <a:cs typeface="Calibri"/>
              </a:rPr>
              <a:t>si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es”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u="heavy" spc="-4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tp://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800" u="heavy" spc="-19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.dol</a:t>
            </a:r>
            <a:r>
              <a:rPr sz="2800" u="heavy" spc="-3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800" u="heavy" spc="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800" u="heavy" spc="-2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800" u="heavy" spc="-6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800" u="heavy" spc="-6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2800" u="heavy" spc="-5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at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encies.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93330">
              <a:lnSpc>
                <a:spcPct val="100000"/>
              </a:lnSpc>
            </a:pPr>
            <a:r>
              <a:rPr sz="4400" dirty="0">
                <a:latin typeface="Cambria"/>
                <a:cs typeface="Cambria"/>
              </a:rPr>
              <a:t>In</a:t>
            </a:r>
            <a:r>
              <a:rPr sz="4400" spc="-35" dirty="0">
                <a:latin typeface="Cambria"/>
                <a:cs typeface="Cambria"/>
              </a:rPr>
              <a:t>t</a:t>
            </a:r>
            <a:r>
              <a:rPr sz="4400" spc="0" dirty="0">
                <a:latin typeface="Cambria"/>
                <a:cs typeface="Cambria"/>
              </a:rPr>
              <a:t>ernships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931" y="1306067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300"/>
                </a:moveTo>
                <a:lnTo>
                  <a:pt x="11754612" y="114300"/>
                </a:lnTo>
                <a:lnTo>
                  <a:pt x="1175461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931" y="6143244"/>
            <a:ext cx="11754612" cy="114300"/>
          </a:xfrm>
          <a:custGeom>
            <a:avLst/>
            <a:gdLst/>
            <a:ahLst/>
            <a:cxnLst/>
            <a:rect l="l" t="t" r="r" b="b"/>
            <a:pathLst>
              <a:path w="11754612" h="114300">
                <a:moveTo>
                  <a:pt x="0" y="114299"/>
                </a:moveTo>
                <a:lnTo>
                  <a:pt x="11754612" y="114299"/>
                </a:lnTo>
                <a:lnTo>
                  <a:pt x="1175461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5168" y="1613661"/>
            <a:ext cx="10606405" cy="22485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ern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pe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ork </a:t>
            </a:r>
            <a:r>
              <a:rPr sz="2800" spc="-6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xper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ence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try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el jo</a:t>
            </a:r>
            <a:r>
              <a:rPr sz="2800" spc="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-see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s.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sh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6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omp</a:t>
            </a:r>
            <a:r>
              <a:rPr sz="2800" spc="-30" dirty="0">
                <a:latin typeface="Calibri"/>
                <a:cs typeface="Calibri"/>
              </a:rPr>
              <a:t>le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in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ede</a:t>
            </a:r>
            <a:r>
              <a:rPr sz="2800" spc="-8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al, 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lo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0" dirty="0">
                <a:latin typeface="Calibri"/>
                <a:cs typeface="Calibri"/>
              </a:rPr>
              <a:t>al 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5" dirty="0">
                <a:latin typeface="Calibri"/>
                <a:cs typeface="Calibri"/>
              </a:rPr>
              <a:t>pr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 sec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290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Air</a:t>
            </a:r>
            <a:r>
              <a:rPr sz="2800" spc="-20" dirty="0">
                <a:latin typeface="Calibri"/>
                <a:cs typeface="Calibri"/>
              </a:rPr>
              <a:t>men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igib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ern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du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ansit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od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9"/>
              </a:spcBef>
              <a:buFont typeface="Arial"/>
              <a:buChar char="•"/>
            </a:pPr>
            <a:endParaRPr sz="6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x</a:t>
            </a:r>
            <a:r>
              <a:rPr sz="2800" spc="-20" dirty="0">
                <a:latin typeface="Calibri"/>
                <a:cs typeface="Calibri"/>
              </a:rPr>
              <a:t>amp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of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sh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s: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1850" y="4064000"/>
          <a:ext cx="10441051" cy="123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5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Communi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ns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inee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ing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esou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ces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Finance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spc="-7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erin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ry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Compu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Science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Mini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Manu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ring</a:t>
                      </a:r>
                      <a:r>
                        <a:rPr sz="1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Jo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rnal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sm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Ho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400" b="1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vices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Nuclear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ene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rg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Bu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iness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admini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Culina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0" dirty="0">
                          <a:latin typeface="Calibri"/>
                          <a:cs typeface="Calibri"/>
                        </a:rPr>
                        <a:t>ern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866</Words>
  <Application>Microsoft Office PowerPoint</Application>
  <PresentationFormat>Widescreen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Career Skills Program</vt:lpstr>
      <vt:lpstr>Airman Requirements</vt:lpstr>
      <vt:lpstr>Airman Requirements (Cont’d)</vt:lpstr>
      <vt:lpstr>Company/ Business Requirements</vt:lpstr>
      <vt:lpstr>Responsibilities</vt:lpstr>
      <vt:lpstr>Types of CSPs</vt:lpstr>
      <vt:lpstr>Apprenticeships</vt:lpstr>
      <vt:lpstr>Apprenticeships (Cont’d)</vt:lpstr>
      <vt:lpstr>Internships</vt:lpstr>
      <vt:lpstr>On-the-Job Training</vt:lpstr>
      <vt:lpstr>Job Shadowing</vt:lpstr>
      <vt:lpstr>Sample forms</vt:lpstr>
      <vt:lpstr>Sample Forms (Cont’d)</vt:lpstr>
      <vt:lpstr>Sample Forms (Cont’d)</vt:lpstr>
      <vt:lpstr>Resources</vt:lpstr>
      <vt:lpstr>Holloman Education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Skills Program</dc:title>
  <cp:lastModifiedBy>Terry Cowan</cp:lastModifiedBy>
  <cp:revision>2</cp:revision>
  <dcterms:created xsi:type="dcterms:W3CDTF">2018-08-19T20:07:27Z</dcterms:created>
  <dcterms:modified xsi:type="dcterms:W3CDTF">2018-08-20T01:09:15Z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2016-10-31T00:00:00Z</vt:filetime>
  </property>
  <property fmtid="{D5CDD505-2E9C-101B-9397-08002B2CF9AE}" pid="3" name="LastSaved">
    <vt:filetime>2018-08-20T00:00:00Z</vt:filetime>
  </property>
</Properties>
</file>